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6" autoAdjust="0"/>
    <p:restoredTop sz="79056" autoAdjust="0"/>
  </p:normalViewPr>
  <p:slideViewPr>
    <p:cSldViewPr snapToGrid="0">
      <p:cViewPr varScale="1">
        <p:scale>
          <a:sx n="92" d="100"/>
          <a:sy n="92" d="100"/>
        </p:scale>
        <p:origin x="102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863856-0805-4B43-B30E-0A42FA761655}" type="datetimeFigureOut">
              <a:rPr lang="en-GB" smtClean="0"/>
              <a:t>05/12/2018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0C5C8B-D404-4D0A-98EC-E176F9C77912}" type="slidenum">
              <a:rPr lang="en-GB" smtClean="0"/>
              <a:t>‹#›</a:t>
            </a:fld>
            <a:endParaRPr lang="en-GB"/>
          </a:p>
        </p:txBody>
      </p:sp>
    </p:spTree>
    <p:extLst>
      <p:ext uri="{BB962C8B-B14F-4D97-AF65-F5344CB8AC3E}">
        <p14:creationId xmlns:p14="http://schemas.microsoft.com/office/powerpoint/2010/main" val="4186746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Part</a:t>
            </a:r>
            <a:r>
              <a:rPr lang="en-GB" baseline="0" dirty="0" smtClean="0"/>
              <a:t> 2 looks at each section included in the Cambridge policy template which is available through the DPC </a:t>
            </a:r>
            <a:r>
              <a:rPr lang="en-GB" baseline="0" smtClean="0"/>
              <a:t>on request</a:t>
            </a:r>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1</a:t>
            </a:fld>
            <a:endParaRPr lang="en-GB"/>
          </a:p>
        </p:txBody>
      </p:sp>
    </p:spTree>
    <p:extLst>
      <p:ext uri="{BB962C8B-B14F-4D97-AF65-F5344CB8AC3E}">
        <p14:creationId xmlns:p14="http://schemas.microsoft.com/office/powerpoint/2010/main" val="35509268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10</a:t>
            </a:fld>
            <a:endParaRPr lang="en-GB"/>
          </a:p>
        </p:txBody>
      </p:sp>
    </p:spTree>
    <p:extLst>
      <p:ext uri="{BB962C8B-B14F-4D97-AF65-F5344CB8AC3E}">
        <p14:creationId xmlns:p14="http://schemas.microsoft.com/office/powerpoint/2010/main" val="2233907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11</a:t>
            </a:fld>
            <a:endParaRPr lang="en-GB"/>
          </a:p>
        </p:txBody>
      </p:sp>
    </p:spTree>
    <p:extLst>
      <p:ext uri="{BB962C8B-B14F-4D97-AF65-F5344CB8AC3E}">
        <p14:creationId xmlns:p14="http://schemas.microsoft.com/office/powerpoint/2010/main" val="3066274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Scope – in</a:t>
            </a:r>
            <a:r>
              <a:rPr lang="en-GB" b="1" baseline="0" dirty="0" smtClean="0"/>
              <a:t> scope</a:t>
            </a:r>
            <a:endParaRPr lang="en-GB" b="1" dirty="0" smtClean="0"/>
          </a:p>
          <a:p>
            <a:pPr marL="171450" indent="-171450">
              <a:buFont typeface="Arial" charset="0"/>
              <a:buChar char="•"/>
            </a:pPr>
            <a:endParaRPr lang="en-GB" b="0" dirty="0" smtClean="0"/>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dirty="0" smtClean="0">
                <a:solidFill>
                  <a:schemeClr val="tx1"/>
                </a:solidFill>
                <a:effectLst/>
                <a:latin typeface="+mn-lt"/>
                <a:ea typeface="+mn-ea"/>
                <a:cs typeface="+mn-cs"/>
              </a:rPr>
              <a:t>Digital content</a:t>
            </a: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dirty="0" smtClean="0">
                <a:solidFill>
                  <a:schemeClr val="tx1"/>
                </a:solidFill>
                <a:effectLst/>
                <a:latin typeface="+mn-lt"/>
                <a:ea typeface="+mn-ea"/>
                <a:cs typeface="+mn-cs"/>
              </a:rPr>
              <a:t>Shared digital content</a:t>
            </a: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dirty="0" smtClean="0">
                <a:solidFill>
                  <a:schemeClr val="tx1"/>
                </a:solidFill>
                <a:effectLst/>
                <a:latin typeface="+mn-lt"/>
                <a:ea typeface="+mn-ea"/>
                <a:cs typeface="+mn-cs"/>
              </a:rPr>
              <a:t>Associated materials</a:t>
            </a: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dirty="0" smtClean="0">
                <a:solidFill>
                  <a:schemeClr val="tx1"/>
                </a:solidFill>
                <a:effectLst/>
                <a:latin typeface="+mn-lt"/>
                <a:ea typeface="+mn-ea"/>
                <a:cs typeface="+mn-cs"/>
              </a:rPr>
              <a:t>Metadata</a:t>
            </a: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dirty="0" smtClean="0">
                <a:solidFill>
                  <a:schemeClr val="tx1"/>
                </a:solidFill>
                <a:effectLst/>
                <a:latin typeface="+mn-lt"/>
                <a:ea typeface="+mn-ea"/>
                <a:cs typeface="+mn-cs"/>
              </a:rPr>
              <a:t>Other exceptions e.g. content on carriers</a:t>
            </a: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endParaRPr lang="en-GB" sz="1200" b="0" kern="1200" dirty="0" smtClean="0">
              <a:solidFill>
                <a:schemeClr val="tx1"/>
              </a:solidFill>
              <a:effectLst/>
              <a:latin typeface="+mn-lt"/>
              <a:ea typeface="+mn-ea"/>
              <a:cs typeface="+mn-cs"/>
            </a:endParaRPr>
          </a:p>
          <a:p>
            <a:r>
              <a:rPr lang="en-GB" b="1" dirty="0" smtClean="0"/>
              <a:t>Scope – out of </a:t>
            </a:r>
            <a:r>
              <a:rPr lang="en-GB" b="1" baseline="0" dirty="0" smtClean="0"/>
              <a:t>scope</a:t>
            </a:r>
            <a:endParaRPr lang="en-GB" b="1" dirty="0" smtClean="0"/>
          </a:p>
          <a:p>
            <a:pPr marL="171450" indent="-171450">
              <a:buFont typeface="Arial" charset="0"/>
              <a:buChar char="•"/>
            </a:pPr>
            <a:endParaRPr lang="en-GB" b="0" dirty="0" smtClean="0"/>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dirty="0" smtClean="0">
                <a:solidFill>
                  <a:schemeClr val="tx1"/>
                </a:solidFill>
                <a:effectLst/>
                <a:latin typeface="+mn-lt"/>
                <a:ea typeface="+mn-ea"/>
                <a:cs typeface="+mn-cs"/>
              </a:rPr>
              <a:t>Organisational</a:t>
            </a:r>
            <a:r>
              <a:rPr lang="en-GB" sz="1200" b="0" kern="1200" baseline="0" dirty="0" smtClean="0">
                <a:solidFill>
                  <a:schemeClr val="tx1"/>
                </a:solidFill>
                <a:effectLst/>
                <a:latin typeface="+mn-lt"/>
                <a:ea typeface="+mn-ea"/>
                <a:cs typeface="+mn-cs"/>
              </a:rPr>
              <a:t> records</a:t>
            </a: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baseline="0" dirty="0" smtClean="0">
                <a:solidFill>
                  <a:schemeClr val="tx1"/>
                </a:solidFill>
                <a:effectLst/>
                <a:latin typeface="+mn-lt"/>
                <a:ea typeface="+mn-ea"/>
                <a:cs typeface="+mn-cs"/>
              </a:rPr>
              <a:t>Active research data</a:t>
            </a: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baseline="0" dirty="0" smtClean="0">
                <a:solidFill>
                  <a:schemeClr val="tx1"/>
                </a:solidFill>
                <a:effectLst/>
                <a:latin typeface="+mn-lt"/>
                <a:ea typeface="+mn-ea"/>
                <a:cs typeface="+mn-cs"/>
              </a:rPr>
              <a:t>Access/delivery copies</a:t>
            </a: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endParaRPr lang="en-GB" sz="1200" b="0" kern="1200" baseline="0" dirty="0" smtClean="0">
              <a:solidFill>
                <a:schemeClr val="tx1"/>
              </a:solidFill>
              <a:effectLst/>
              <a:latin typeface="+mn-lt"/>
              <a:ea typeface="+mn-ea"/>
              <a:cs typeface="+mn-cs"/>
            </a:endParaRP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b="0" kern="1200" dirty="0" smtClean="0">
              <a:solidFill>
                <a:schemeClr val="tx1"/>
              </a:solidFill>
              <a:effectLst/>
              <a:latin typeface="+mn-lt"/>
              <a:ea typeface="+mn-ea"/>
              <a:cs typeface="+mn-cs"/>
            </a:endParaRPr>
          </a:p>
          <a:p>
            <a:pPr marL="171450" marR="0" lvl="3"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b="0" kern="1200" dirty="0" smtClean="0">
              <a:solidFill>
                <a:schemeClr val="tx1"/>
              </a:solidFill>
              <a:effectLst/>
              <a:latin typeface="+mn-lt"/>
              <a:ea typeface="+mn-ea"/>
              <a:cs typeface="+mn-cs"/>
            </a:endParaRPr>
          </a:p>
          <a:p>
            <a:pPr marL="171450" indent="-171450">
              <a:buFont typeface="Arial" charset="0"/>
              <a:buChar char="•"/>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12</a:t>
            </a:fld>
            <a:endParaRPr lang="en-GB"/>
          </a:p>
        </p:txBody>
      </p:sp>
    </p:spTree>
    <p:extLst>
      <p:ext uri="{BB962C8B-B14F-4D97-AF65-F5344CB8AC3E}">
        <p14:creationId xmlns:p14="http://schemas.microsoft.com/office/powerpoint/2010/main" val="1032145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13</a:t>
            </a:fld>
            <a:endParaRPr lang="en-GB"/>
          </a:p>
        </p:txBody>
      </p:sp>
    </p:spTree>
    <p:extLst>
      <p:ext uri="{BB962C8B-B14F-4D97-AF65-F5344CB8AC3E}">
        <p14:creationId xmlns:p14="http://schemas.microsoft.com/office/powerpoint/2010/main" val="29308836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b="0" dirty="0" smtClean="0"/>
          </a:p>
          <a:p>
            <a:pPr marL="171450" indent="-171450">
              <a:buFont typeface="Arial" charset="0"/>
              <a:buChar char="•"/>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14</a:t>
            </a:fld>
            <a:endParaRPr lang="en-GB"/>
          </a:p>
        </p:txBody>
      </p:sp>
    </p:spTree>
    <p:extLst>
      <p:ext uri="{BB962C8B-B14F-4D97-AF65-F5344CB8AC3E}">
        <p14:creationId xmlns:p14="http://schemas.microsoft.com/office/powerpoint/2010/main" val="1809536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b="0" baseline="0" dirty="0" smtClean="0"/>
          </a:p>
          <a:p>
            <a:pPr marL="171450" indent="-171450">
              <a:buFont typeface="Arial" charset="0"/>
              <a:buChar char="•"/>
            </a:pPr>
            <a:endParaRPr lang="en-GB" b="0" dirty="0" smtClean="0"/>
          </a:p>
          <a:p>
            <a:pPr marL="171450" indent="-171450">
              <a:buFont typeface="Arial" charset="0"/>
              <a:buChar char="•"/>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15</a:t>
            </a:fld>
            <a:endParaRPr lang="en-GB"/>
          </a:p>
        </p:txBody>
      </p:sp>
    </p:spTree>
    <p:extLst>
      <p:ext uri="{BB962C8B-B14F-4D97-AF65-F5344CB8AC3E}">
        <p14:creationId xmlns:p14="http://schemas.microsoft.com/office/powerpoint/2010/main" val="9604631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b="0" dirty="0" smtClean="0"/>
          </a:p>
          <a:p>
            <a:pPr marL="171450" indent="-171450">
              <a:buFont typeface="Arial" charset="0"/>
              <a:buChar char="•"/>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16</a:t>
            </a:fld>
            <a:endParaRPr lang="en-GB"/>
          </a:p>
        </p:txBody>
      </p:sp>
    </p:spTree>
    <p:extLst>
      <p:ext uri="{BB962C8B-B14F-4D97-AF65-F5344CB8AC3E}">
        <p14:creationId xmlns:p14="http://schemas.microsoft.com/office/powerpoint/2010/main" val="3343447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80405B76-8699-450F-AF62-CDE21B60DA44}" type="slidenum">
              <a:rPr lang="en-GB" smtClean="0"/>
              <a:t>17</a:t>
            </a:fld>
            <a:endParaRPr lang="en-GB"/>
          </a:p>
        </p:txBody>
      </p:sp>
    </p:spTree>
    <p:extLst>
      <p:ext uri="{BB962C8B-B14F-4D97-AF65-F5344CB8AC3E}">
        <p14:creationId xmlns:p14="http://schemas.microsoft.com/office/powerpoint/2010/main" val="2690853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a:t>
            </a:r>
            <a:r>
              <a:rPr lang="en-GB" baseline="0" dirty="0" smtClean="0"/>
              <a:t> part of the DPOC project we have developed proposals for frameworks which addresses policies across our organisations, because we realised that the issue impacted on digital preservation and digital collecting as well. </a:t>
            </a:r>
          </a:p>
          <a:p>
            <a:endParaRPr lang="en-GB" baseline="0" dirty="0" smtClean="0"/>
          </a:p>
          <a:p>
            <a:r>
              <a:rPr lang="en-GB" baseline="0" dirty="0" smtClean="0"/>
              <a:t>The point of the frameworks are to make policy writing easier and more standardised across organisations. </a:t>
            </a:r>
          </a:p>
          <a:p>
            <a:endParaRPr lang="en-GB" baseline="0" dirty="0" smtClean="0"/>
          </a:p>
          <a:p>
            <a:r>
              <a:rPr lang="en-GB" baseline="0" dirty="0" smtClean="0"/>
              <a:t>Should also help us track changes over time. </a:t>
            </a:r>
          </a:p>
          <a:p>
            <a:endParaRPr lang="en-GB" baseline="0" dirty="0" smtClean="0"/>
          </a:p>
          <a:p>
            <a:r>
              <a:rPr lang="en-GB" baseline="0" dirty="0" smtClean="0"/>
              <a:t>For example, trying to find Cambridge University Library’s history of organisational strategies (which were all public documents) was a bit of an investigative process</a:t>
            </a:r>
            <a:r>
              <a:rPr lang="is-IS" baseline="0" dirty="0" smtClean="0"/>
              <a:t>… - which it shouldn’t be.</a:t>
            </a:r>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80405B76-8699-450F-AF62-CDE21B60DA44}" type="slidenum">
              <a:rPr lang="en-GB" smtClean="0"/>
              <a:t>2</a:t>
            </a:fld>
            <a:endParaRPr lang="en-GB"/>
          </a:p>
        </p:txBody>
      </p:sp>
    </p:spTree>
    <p:extLst>
      <p:ext uri="{BB962C8B-B14F-4D97-AF65-F5344CB8AC3E}">
        <p14:creationId xmlns:p14="http://schemas.microsoft.com/office/powerpoint/2010/main" val="2979815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are the sections our framework</a:t>
            </a:r>
            <a:r>
              <a:rPr lang="en-GB" baseline="0" dirty="0" smtClean="0"/>
              <a:t> covers, and this is not DP specific. </a:t>
            </a:r>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3</a:t>
            </a:fld>
            <a:endParaRPr lang="en-GB"/>
          </a:p>
        </p:txBody>
      </p:sp>
    </p:spTree>
    <p:extLst>
      <p:ext uri="{BB962C8B-B14F-4D97-AF65-F5344CB8AC3E}">
        <p14:creationId xmlns:p14="http://schemas.microsoft.com/office/powerpoint/2010/main" val="617681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4</a:t>
            </a:fld>
            <a:endParaRPr lang="en-GB"/>
          </a:p>
        </p:txBody>
      </p:sp>
    </p:spTree>
    <p:extLst>
      <p:ext uri="{BB962C8B-B14F-4D97-AF65-F5344CB8AC3E}">
        <p14:creationId xmlns:p14="http://schemas.microsoft.com/office/powerpoint/2010/main" val="613061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5</a:t>
            </a:fld>
            <a:endParaRPr lang="en-GB"/>
          </a:p>
        </p:txBody>
      </p:sp>
    </p:spTree>
    <p:extLst>
      <p:ext uri="{BB962C8B-B14F-4D97-AF65-F5344CB8AC3E}">
        <p14:creationId xmlns:p14="http://schemas.microsoft.com/office/powerpoint/2010/main" val="39839002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0405B76-8699-450F-AF62-CDE21B60DA44}" type="slidenum">
              <a:rPr lang="en-GB" smtClean="0"/>
              <a:t>6</a:t>
            </a:fld>
            <a:endParaRPr lang="en-GB"/>
          </a:p>
        </p:txBody>
      </p:sp>
    </p:spTree>
    <p:extLst>
      <p:ext uri="{BB962C8B-B14F-4D97-AF65-F5344CB8AC3E}">
        <p14:creationId xmlns:p14="http://schemas.microsoft.com/office/powerpoint/2010/main" val="3885837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Document identification – CUL DP policy example</a:t>
            </a:r>
            <a:endParaRPr lang="en-GB" b="0" baseline="0" dirty="0" smtClean="0"/>
          </a:p>
          <a:p>
            <a:pPr marL="171450" indent="-171450">
              <a:buFont typeface="Arial" charset="0"/>
              <a:buChar char="•"/>
            </a:pPr>
            <a:endParaRPr lang="en-GB" b="0" dirty="0" smtClean="0"/>
          </a:p>
          <a:p>
            <a:pPr marL="171450" indent="-171450">
              <a:buFont typeface="Arial" charset="0"/>
              <a:buChar char="•"/>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7</a:t>
            </a:fld>
            <a:endParaRPr lang="en-GB"/>
          </a:p>
        </p:txBody>
      </p:sp>
    </p:spTree>
    <p:extLst>
      <p:ext uri="{BB962C8B-B14F-4D97-AF65-F5344CB8AC3E}">
        <p14:creationId xmlns:p14="http://schemas.microsoft.com/office/powerpoint/2010/main" val="2991907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8</a:t>
            </a:fld>
            <a:endParaRPr lang="en-GB"/>
          </a:p>
        </p:txBody>
      </p:sp>
    </p:spTree>
    <p:extLst>
      <p:ext uri="{BB962C8B-B14F-4D97-AF65-F5344CB8AC3E}">
        <p14:creationId xmlns:p14="http://schemas.microsoft.com/office/powerpoint/2010/main" val="3733112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GB" b="0" dirty="0" smtClean="0">
              <a:solidFill>
                <a:srgbClr val="FF0000"/>
              </a:solidFill>
            </a:endParaRPr>
          </a:p>
        </p:txBody>
      </p:sp>
      <p:sp>
        <p:nvSpPr>
          <p:cNvPr id="4" name="Slide Number Placeholder 3"/>
          <p:cNvSpPr>
            <a:spLocks noGrp="1"/>
          </p:cNvSpPr>
          <p:nvPr>
            <p:ph type="sldNum" sz="quarter" idx="10"/>
          </p:nvPr>
        </p:nvSpPr>
        <p:spPr/>
        <p:txBody>
          <a:bodyPr/>
          <a:lstStyle/>
          <a:p>
            <a:fld id="{80405B76-8699-450F-AF62-CDE21B60DA44}" type="slidenum">
              <a:rPr lang="en-GB" smtClean="0"/>
              <a:t>9</a:t>
            </a:fld>
            <a:endParaRPr lang="en-GB"/>
          </a:p>
        </p:txBody>
      </p:sp>
    </p:spTree>
    <p:extLst>
      <p:ext uri="{BB962C8B-B14F-4D97-AF65-F5344CB8AC3E}">
        <p14:creationId xmlns:p14="http://schemas.microsoft.com/office/powerpoint/2010/main" val="2042483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FA0B143-906A-488F-81EC-AD5E80B8E342}"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3589697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A0B143-906A-488F-81EC-AD5E80B8E342}"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2755503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A0B143-906A-488F-81EC-AD5E80B8E342}"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1189208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FA0B143-906A-488F-81EC-AD5E80B8E342}"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256377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A0B143-906A-488F-81EC-AD5E80B8E342}" type="datetimeFigureOut">
              <a:rPr lang="en-GB" smtClean="0"/>
              <a:t>05/12/2018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907389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FA0B143-906A-488F-81EC-AD5E80B8E342}" type="datetimeFigureOut">
              <a:rPr lang="en-GB" smtClean="0"/>
              <a:t>05/12/2018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2134216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FA0B143-906A-488F-81EC-AD5E80B8E342}" type="datetimeFigureOut">
              <a:rPr lang="en-GB" smtClean="0"/>
              <a:t>05/12/2018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2457274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FA0B143-906A-488F-81EC-AD5E80B8E342}" type="datetimeFigureOut">
              <a:rPr lang="en-GB" smtClean="0"/>
              <a:t>05/12/2018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102346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A0B143-906A-488F-81EC-AD5E80B8E342}" type="datetimeFigureOut">
              <a:rPr lang="en-GB" smtClean="0"/>
              <a:t>05/12/2018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3645166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A0B143-906A-488F-81EC-AD5E80B8E342}" type="datetimeFigureOut">
              <a:rPr lang="en-GB" smtClean="0"/>
              <a:t>05/12/2018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1833156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A0B143-906A-488F-81EC-AD5E80B8E342}" type="datetimeFigureOut">
              <a:rPr lang="en-GB" smtClean="0"/>
              <a:t>05/12/2018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818637-5B4A-4610-8A28-12F0A9CA8D43}" type="slidenum">
              <a:rPr lang="en-GB" smtClean="0"/>
              <a:t>‹#›</a:t>
            </a:fld>
            <a:endParaRPr lang="en-GB"/>
          </a:p>
        </p:txBody>
      </p:sp>
    </p:spTree>
    <p:extLst>
      <p:ext uri="{BB962C8B-B14F-4D97-AF65-F5344CB8AC3E}">
        <p14:creationId xmlns:p14="http://schemas.microsoft.com/office/powerpoint/2010/main" val="676766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A0B143-906A-488F-81EC-AD5E80B8E342}" type="datetimeFigureOut">
              <a:rPr lang="en-GB" smtClean="0"/>
              <a:t>05/12/2018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818637-5B4A-4610-8A28-12F0A9CA8D43}" type="slidenum">
              <a:rPr lang="en-GB" smtClean="0"/>
              <a:t>‹#›</a:t>
            </a:fld>
            <a:endParaRPr lang="en-GB"/>
          </a:p>
        </p:txBody>
      </p:sp>
    </p:spTree>
    <p:extLst>
      <p:ext uri="{BB962C8B-B14F-4D97-AF65-F5344CB8AC3E}">
        <p14:creationId xmlns:p14="http://schemas.microsoft.com/office/powerpoint/2010/main" val="19091990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10102"/>
            <a:ext cx="12192000" cy="1325563"/>
          </a:xfrm>
        </p:spPr>
        <p:txBody>
          <a:bodyPr>
            <a:normAutofit fontScale="90000"/>
          </a:bodyPr>
          <a:lstStyle/>
          <a:p>
            <a:pPr algn="ctr"/>
            <a:r>
              <a:rPr lang="en-GB" sz="5400" b="1" dirty="0" smtClean="0"/>
              <a:t>Part 2</a:t>
            </a:r>
            <a:br>
              <a:rPr lang="en-GB" sz="5400" b="1" dirty="0" smtClean="0"/>
            </a:br>
            <a:r>
              <a:rPr lang="en-GB" sz="5400" dirty="0" smtClean="0"/>
              <a:t>Frameworks</a:t>
            </a:r>
            <a:endParaRPr lang="en-GB" sz="54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7387" y="3815642"/>
            <a:ext cx="3057225" cy="2545645"/>
          </a:xfrm>
          <a:prstGeom prst="rect">
            <a:avLst/>
          </a:prstGeom>
        </p:spPr>
      </p:pic>
      <p:sp>
        <p:nvSpPr>
          <p:cNvPr id="4" name="TextBox 3"/>
          <p:cNvSpPr txBox="1"/>
          <p:nvPr/>
        </p:nvSpPr>
        <p:spPr>
          <a:xfrm>
            <a:off x="9911644" y="6540240"/>
            <a:ext cx="2156178" cy="253916"/>
          </a:xfrm>
          <a:prstGeom prst="rect">
            <a:avLst/>
          </a:prstGeom>
          <a:noFill/>
        </p:spPr>
        <p:txBody>
          <a:bodyPr wrap="square" rtlCol="0">
            <a:spAutoFit/>
          </a:bodyPr>
          <a:lstStyle/>
          <a:p>
            <a:r>
              <a:rPr lang="en-GB" sz="1050" dirty="0" smtClean="0"/>
              <a:t>CC BY 2.5 Denmark, Digital </a:t>
            </a:r>
            <a:r>
              <a:rPr lang="en-GB" sz="1050" dirty="0" err="1" smtClean="0"/>
              <a:t>Bevaring</a:t>
            </a:r>
            <a:r>
              <a:rPr lang="en-GB" sz="1050" dirty="0" smtClean="0"/>
              <a:t> </a:t>
            </a:r>
            <a:endParaRPr lang="en-GB" sz="1050" dirty="0"/>
          </a:p>
        </p:txBody>
      </p:sp>
    </p:spTree>
    <p:extLst>
      <p:ext uri="{BB962C8B-B14F-4D97-AF65-F5344CB8AC3E}">
        <p14:creationId xmlns:p14="http://schemas.microsoft.com/office/powerpoint/2010/main" val="36542593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statement</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Intro</a:t>
            </a:r>
          </a:p>
          <a:p>
            <a:endParaRPr lang="en-GB" dirty="0"/>
          </a:p>
          <a:p>
            <a:r>
              <a:rPr lang="en-GB" dirty="0" smtClean="0"/>
              <a:t>Scope</a:t>
            </a:r>
          </a:p>
          <a:p>
            <a:pPr lvl="1"/>
            <a:r>
              <a:rPr lang="en-GB" dirty="0" smtClean="0"/>
              <a:t>In scope</a:t>
            </a:r>
          </a:p>
          <a:p>
            <a:pPr lvl="1"/>
            <a:r>
              <a:rPr lang="en-GB" dirty="0" smtClean="0"/>
              <a:t>Out of scope</a:t>
            </a:r>
          </a:p>
          <a:p>
            <a:endParaRPr lang="en-GB" dirty="0" smtClean="0"/>
          </a:p>
          <a:p>
            <a:r>
              <a:rPr lang="en-GB" dirty="0" smtClean="0"/>
              <a:t>Policy principles</a:t>
            </a:r>
          </a:p>
          <a:p>
            <a:pPr lvl="1"/>
            <a:r>
              <a:rPr lang="en-GB" dirty="0" smtClean="0"/>
              <a:t>Tie these to a larger framework if possible – strategy, maturity model, certification standard etc.</a:t>
            </a:r>
          </a:p>
          <a:p>
            <a:pPr lvl="1"/>
            <a:endParaRPr lang="en-GB" dirty="0"/>
          </a:p>
          <a:p>
            <a:r>
              <a:rPr lang="en-GB" dirty="0" smtClean="0"/>
              <a:t>Standards</a:t>
            </a:r>
            <a:endParaRPr lang="en-GB" dirty="0"/>
          </a:p>
          <a:p>
            <a:pPr lvl="1"/>
            <a:r>
              <a:rPr lang="en-GB" dirty="0" smtClean="0"/>
              <a:t>Operational </a:t>
            </a:r>
          </a:p>
          <a:p>
            <a:pPr lvl="1"/>
            <a:r>
              <a:rPr lang="en-GB" dirty="0" smtClean="0"/>
              <a:t>Technical</a:t>
            </a:r>
          </a:p>
          <a:p>
            <a:endParaRPr lang="en-GB" dirty="0" smtClean="0"/>
          </a:p>
          <a:p>
            <a:pPr marL="0" indent="0">
              <a:buNone/>
            </a:pPr>
            <a:endParaRPr lang="en-GB" dirty="0"/>
          </a:p>
        </p:txBody>
      </p:sp>
    </p:spTree>
    <p:extLst>
      <p:ext uri="{BB962C8B-B14F-4D97-AF65-F5344CB8AC3E}">
        <p14:creationId xmlns:p14="http://schemas.microsoft.com/office/powerpoint/2010/main" val="2044906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statement intro</a:t>
            </a:r>
            <a:endParaRPr lang="en-GB" dirty="0"/>
          </a:p>
        </p:txBody>
      </p:sp>
      <p:sp>
        <p:nvSpPr>
          <p:cNvPr id="3" name="Content Placeholder 2"/>
          <p:cNvSpPr>
            <a:spLocks noGrp="1"/>
          </p:cNvSpPr>
          <p:nvPr>
            <p:ph idx="1"/>
          </p:nvPr>
        </p:nvSpPr>
        <p:spPr/>
        <p:txBody>
          <a:bodyPr>
            <a:normAutofit/>
          </a:bodyPr>
          <a:lstStyle/>
          <a:p>
            <a:r>
              <a:rPr lang="is-IS" dirty="0" smtClean="0"/>
              <a:t>Purpose of the policy</a:t>
            </a:r>
            <a:endParaRPr lang="en-GB" dirty="0" smtClean="0"/>
          </a:p>
          <a:p>
            <a:r>
              <a:rPr lang="en-GB" dirty="0"/>
              <a:t>Commitment to</a:t>
            </a:r>
            <a:r>
              <a:rPr lang="is-IS" dirty="0" smtClean="0"/>
              <a:t>…</a:t>
            </a:r>
          </a:p>
          <a:p>
            <a:r>
              <a:rPr lang="is-IS" dirty="0" smtClean="0"/>
              <a:t>Aligning with strategies (specify which ones)</a:t>
            </a:r>
            <a:endParaRPr lang="is-IS" dirty="0"/>
          </a:p>
          <a:p>
            <a:endParaRPr lang="en-GB" dirty="0" smtClean="0"/>
          </a:p>
          <a:p>
            <a:pPr marL="0" indent="0">
              <a:buNone/>
            </a:pPr>
            <a:endParaRPr lang="en-GB" dirty="0"/>
          </a:p>
        </p:txBody>
      </p:sp>
    </p:spTree>
    <p:extLst>
      <p:ext uri="{BB962C8B-B14F-4D97-AF65-F5344CB8AC3E}">
        <p14:creationId xmlns:p14="http://schemas.microsoft.com/office/powerpoint/2010/main" val="27246427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Scope – in scope</a:t>
            </a:r>
            <a:endParaRPr lang="en-GB" dirty="0"/>
          </a:p>
        </p:txBody>
      </p:sp>
      <p:graphicFrame>
        <p:nvGraphicFramePr>
          <p:cNvPr id="5" name="Table 4"/>
          <p:cNvGraphicFramePr>
            <a:graphicFrameLocks noGrp="1"/>
          </p:cNvGraphicFramePr>
          <p:nvPr>
            <p:extLst/>
          </p:nvPr>
        </p:nvGraphicFramePr>
        <p:xfrm>
          <a:off x="1190847" y="1339702"/>
          <a:ext cx="9845747" cy="5295013"/>
        </p:xfrm>
        <a:graphic>
          <a:graphicData uri="http://schemas.openxmlformats.org/drawingml/2006/table">
            <a:tbl>
              <a:tblPr firstRow="1" firstCol="1" bandRow="1">
                <a:tableStyleId>{5C22544A-7EE6-4342-B048-85BDC9FD1C3A}</a:tableStyleId>
              </a:tblPr>
              <a:tblGrid>
                <a:gridCol w="946077"/>
                <a:gridCol w="3112570"/>
                <a:gridCol w="5787100"/>
              </a:tblGrid>
              <a:tr h="276742">
                <a:tc>
                  <a:txBody>
                    <a:bodyPr/>
                    <a:lstStyle/>
                    <a:p>
                      <a:pPr marL="0" marR="0" algn="ctr">
                        <a:spcBef>
                          <a:spcPts val="0"/>
                        </a:spcBef>
                        <a:spcAft>
                          <a:spcPts val="0"/>
                        </a:spcAft>
                      </a:pPr>
                      <a:r>
                        <a:rPr lang="en-GB" sz="1600">
                          <a:effectLst/>
                        </a:rPr>
                        <a:t>Class</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Type</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Description</a:t>
                      </a:r>
                      <a:endParaRPr lang="en-US" sz="1600">
                        <a:effectLst/>
                        <a:latin typeface="Times New Roman" charset="0"/>
                        <a:ea typeface="Calibri" charset="0"/>
                      </a:endParaRPr>
                    </a:p>
                  </a:txBody>
                  <a:tcPr marL="68580" marR="68580" marT="0" marB="0"/>
                </a:tc>
              </a:tr>
              <a:tr h="553486">
                <a:tc>
                  <a:txBody>
                    <a:bodyPr/>
                    <a:lstStyle/>
                    <a:p>
                      <a:pPr marL="0" marR="0" algn="ctr">
                        <a:spcBef>
                          <a:spcPts val="0"/>
                        </a:spcBef>
                        <a:spcAft>
                          <a:spcPts val="0"/>
                        </a:spcAft>
                      </a:pPr>
                      <a:r>
                        <a:rPr lang="en-GB" sz="1600">
                          <a:effectLst/>
                        </a:rPr>
                        <a:t>1</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Born-digital personal and corporate records</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Digital archives of significant individuals or institutions</a:t>
                      </a:r>
                      <a:endParaRPr lang="en-US" sz="1600">
                        <a:effectLst/>
                        <a:latin typeface="Times New Roman" charset="0"/>
                        <a:ea typeface="Calibri" charset="0"/>
                      </a:endParaRPr>
                    </a:p>
                  </a:txBody>
                  <a:tcPr marL="68580" marR="68580" marT="0" marB="0"/>
                </a:tc>
              </a:tr>
              <a:tr h="276742">
                <a:tc>
                  <a:txBody>
                    <a:bodyPr/>
                    <a:lstStyle/>
                    <a:p>
                      <a:pPr marL="0" marR="0" algn="ctr">
                        <a:spcBef>
                          <a:spcPts val="0"/>
                        </a:spcBef>
                        <a:spcAft>
                          <a:spcPts val="0"/>
                        </a:spcAft>
                      </a:pPr>
                      <a:r>
                        <a:rPr lang="en-GB" sz="1600">
                          <a:effectLst/>
                        </a:rPr>
                        <a:t>2</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Born-digital university records</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Selected records of the University (including CUL)</a:t>
                      </a:r>
                      <a:endParaRPr lang="en-US" sz="1600">
                        <a:effectLst/>
                        <a:latin typeface="Times New Roman" charset="0"/>
                        <a:ea typeface="Calibri" charset="0"/>
                      </a:endParaRPr>
                    </a:p>
                  </a:txBody>
                  <a:tcPr marL="68580" marR="68580" marT="0" marB="0"/>
                </a:tc>
              </a:tr>
              <a:tr h="1106972">
                <a:tc>
                  <a:txBody>
                    <a:bodyPr/>
                    <a:lstStyle/>
                    <a:p>
                      <a:pPr marL="0" marR="0" algn="ctr">
                        <a:spcBef>
                          <a:spcPts val="0"/>
                        </a:spcBef>
                        <a:spcAft>
                          <a:spcPts val="0"/>
                        </a:spcAft>
                      </a:pPr>
                      <a:r>
                        <a:rPr lang="en-GB" sz="1600">
                          <a:effectLst/>
                        </a:rPr>
                        <a:t>3</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dirty="0">
                          <a:effectLst/>
                        </a:rPr>
                        <a:t>Research outputs</a:t>
                      </a:r>
                      <a:endParaRPr lang="en-US" sz="1600" dirty="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Research data, research publications, electronic and digitised theses, scholarly digital editions, supplementary research relating to digitised content and associated materials</a:t>
                      </a:r>
                      <a:endParaRPr lang="en-US" sz="1600">
                        <a:effectLst/>
                        <a:latin typeface="Times New Roman" charset="0"/>
                        <a:ea typeface="Calibri" charset="0"/>
                      </a:endParaRPr>
                    </a:p>
                  </a:txBody>
                  <a:tcPr marL="68580" marR="68580" marT="0" marB="0"/>
                </a:tc>
              </a:tr>
              <a:tr h="1106972">
                <a:tc>
                  <a:txBody>
                    <a:bodyPr/>
                    <a:lstStyle/>
                    <a:p>
                      <a:pPr marL="0" marR="0" algn="ctr">
                        <a:spcBef>
                          <a:spcPts val="0"/>
                        </a:spcBef>
                        <a:spcAft>
                          <a:spcPts val="0"/>
                        </a:spcAft>
                      </a:pPr>
                      <a:r>
                        <a:rPr lang="en-GB" sz="1600">
                          <a:effectLst/>
                        </a:rPr>
                        <a:t>4</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Published born-digital content</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dirty="0">
                          <a:effectLst/>
                        </a:rPr>
                        <a:t>Web archives, eBooks, born-digital maps, born-digital music, ephemera, published born-digital content on carriers and copies of electronic subscription materials (archival and/or access copies, as permitted by agreements) etc.</a:t>
                      </a:r>
                      <a:endParaRPr lang="en-US" sz="1600" dirty="0">
                        <a:effectLst/>
                        <a:latin typeface="Times New Roman" charset="0"/>
                        <a:ea typeface="Calibri" charset="0"/>
                      </a:endParaRPr>
                    </a:p>
                  </a:txBody>
                  <a:tcPr marL="68580" marR="68580" marT="0" marB="0"/>
                </a:tc>
              </a:tr>
              <a:tr h="1383714">
                <a:tc>
                  <a:txBody>
                    <a:bodyPr/>
                    <a:lstStyle/>
                    <a:p>
                      <a:pPr marL="0" marR="0" algn="ctr">
                        <a:spcBef>
                          <a:spcPts val="0"/>
                        </a:spcBef>
                        <a:spcAft>
                          <a:spcPts val="0"/>
                        </a:spcAft>
                      </a:pPr>
                      <a:r>
                        <a:rPr lang="en-GB" sz="1600">
                          <a:effectLst/>
                        </a:rPr>
                        <a:t>5</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Digitised content</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effectLst/>
                        </a:rPr>
                        <a:t>Digitised image content: Two-dimensional (2D) photography and three-dimensional (3D) imaging etc.</a:t>
                      </a:r>
                      <a:endParaRPr lang="en-US" sz="1600">
                        <a:effectLst/>
                      </a:endParaRPr>
                    </a:p>
                    <a:p>
                      <a:pPr marL="0" marR="0">
                        <a:spcBef>
                          <a:spcPts val="0"/>
                        </a:spcBef>
                        <a:spcAft>
                          <a:spcPts val="0"/>
                        </a:spcAft>
                      </a:pPr>
                      <a:r>
                        <a:rPr lang="en-GB" sz="1600">
                          <a:effectLst/>
                        </a:rPr>
                        <a:t> </a:t>
                      </a:r>
                      <a:endParaRPr lang="en-US" sz="1600">
                        <a:effectLst/>
                      </a:endParaRPr>
                    </a:p>
                    <a:p>
                      <a:pPr marL="0" marR="0">
                        <a:spcBef>
                          <a:spcPts val="0"/>
                        </a:spcBef>
                        <a:spcAft>
                          <a:spcPts val="0"/>
                        </a:spcAft>
                      </a:pPr>
                      <a:r>
                        <a:rPr lang="en-GB" sz="1600">
                          <a:effectLst/>
                        </a:rPr>
                        <a:t>Digitised audiovisual content: Moving image (film and video) and sound recordings etc.</a:t>
                      </a:r>
                      <a:endParaRPr lang="en-US" sz="1600">
                        <a:effectLst/>
                        <a:latin typeface="Times New Roman" charset="0"/>
                        <a:ea typeface="Calibri" charset="0"/>
                      </a:endParaRPr>
                    </a:p>
                  </a:txBody>
                  <a:tcPr marL="68580" marR="68580" marT="0" marB="0"/>
                </a:tc>
              </a:tr>
              <a:tr h="590385">
                <a:tc>
                  <a:txBody>
                    <a:bodyPr/>
                    <a:lstStyle/>
                    <a:p>
                      <a:pPr marL="0" marR="0" algn="ctr">
                        <a:spcBef>
                          <a:spcPts val="0"/>
                        </a:spcBef>
                        <a:spcAft>
                          <a:spcPts val="0"/>
                        </a:spcAft>
                      </a:pPr>
                      <a:r>
                        <a:rPr lang="en-GB" sz="1600">
                          <a:effectLst/>
                        </a:rPr>
                        <a:t>6</a:t>
                      </a:r>
                      <a:endParaRPr lang="en-US" sz="1600">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a:solidFill>
                            <a:schemeClr val="bg1">
                              <a:lumMod val="50000"/>
                            </a:schemeClr>
                          </a:solidFill>
                          <a:effectLst/>
                        </a:rPr>
                        <a:t>In-house created content</a:t>
                      </a:r>
                      <a:endParaRPr lang="en-US" sz="1600">
                        <a:solidFill>
                          <a:schemeClr val="bg1">
                            <a:lumMod val="50000"/>
                          </a:schemeClr>
                        </a:solidFill>
                        <a:effectLst/>
                        <a:latin typeface="Times New Roman" charset="0"/>
                        <a:ea typeface="Calibri" charset="0"/>
                      </a:endParaRPr>
                    </a:p>
                  </a:txBody>
                  <a:tcPr marL="68580" marR="68580" marT="0" marB="0"/>
                </a:tc>
                <a:tc>
                  <a:txBody>
                    <a:bodyPr/>
                    <a:lstStyle/>
                    <a:p>
                      <a:pPr marL="0" marR="0">
                        <a:spcBef>
                          <a:spcPts val="0"/>
                        </a:spcBef>
                        <a:spcAft>
                          <a:spcPts val="0"/>
                        </a:spcAft>
                      </a:pPr>
                      <a:r>
                        <a:rPr lang="en-GB" sz="1600" dirty="0">
                          <a:solidFill>
                            <a:schemeClr val="bg1">
                              <a:lumMod val="50000"/>
                            </a:schemeClr>
                          </a:solidFill>
                          <a:effectLst/>
                        </a:rPr>
                        <a:t>Photography and videography of events and lectures, photos of conservation treatments etc.</a:t>
                      </a:r>
                      <a:endParaRPr lang="en-US" sz="1600" dirty="0">
                        <a:solidFill>
                          <a:schemeClr val="bg1">
                            <a:lumMod val="50000"/>
                          </a:schemeClr>
                        </a:solidFill>
                        <a:effectLst/>
                        <a:latin typeface="Times New Roman" charset="0"/>
                        <a:ea typeface="Calibri" charset="0"/>
                      </a:endParaRPr>
                    </a:p>
                  </a:txBody>
                  <a:tcPr marL="68580" marR="68580" marT="0" marB="0"/>
                </a:tc>
              </a:tr>
            </a:tbl>
          </a:graphicData>
        </a:graphic>
      </p:graphicFrame>
      <p:sp>
        <p:nvSpPr>
          <p:cNvPr id="6" name="Rectangle 1"/>
          <p:cNvSpPr>
            <a:spLocks noChangeArrowheads="1"/>
          </p:cNvSpPr>
          <p:nvPr/>
        </p:nvSpPr>
        <p:spPr bwMode="auto">
          <a:xfrm>
            <a:off x="3327400" y="2390775"/>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2003300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principles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Direct and to the point</a:t>
            </a:r>
          </a:p>
          <a:p>
            <a:endParaRPr lang="en-GB" dirty="0"/>
          </a:p>
          <a:p>
            <a:r>
              <a:rPr lang="en-GB" dirty="0" smtClean="0"/>
              <a:t>Principles relating to:</a:t>
            </a:r>
          </a:p>
          <a:p>
            <a:pPr lvl="1"/>
            <a:r>
              <a:rPr lang="en-GB" dirty="0" smtClean="0"/>
              <a:t>Organisational infrastructure</a:t>
            </a:r>
          </a:p>
          <a:p>
            <a:pPr lvl="1"/>
            <a:r>
              <a:rPr lang="en-GB" dirty="0" smtClean="0"/>
              <a:t>Resources framework</a:t>
            </a:r>
          </a:p>
          <a:p>
            <a:pPr lvl="1"/>
            <a:r>
              <a:rPr lang="en-GB" dirty="0" smtClean="0"/>
              <a:t>Technical infrastructure</a:t>
            </a:r>
            <a:endParaRPr lang="en-GB" dirty="0"/>
          </a:p>
          <a:p>
            <a:pPr marL="0" indent="0">
              <a:buNone/>
            </a:pPr>
            <a:r>
              <a:rPr lang="en-GB" i="1" dirty="0" smtClean="0"/>
              <a:t>(based on the Three-Legged Stool Model for Digital Preservation)</a:t>
            </a:r>
          </a:p>
          <a:p>
            <a:pPr marL="0" indent="0">
              <a:buNone/>
            </a:pPr>
            <a:endParaRPr lang="en-GB" dirty="0" smtClean="0"/>
          </a:p>
          <a:p>
            <a:r>
              <a:rPr lang="en-GB" dirty="0" smtClean="0"/>
              <a:t>Be holistic (if you can)</a:t>
            </a:r>
          </a:p>
          <a:p>
            <a:endParaRPr lang="en-GB" dirty="0" smtClean="0"/>
          </a:p>
          <a:p>
            <a:r>
              <a:rPr lang="en-GB" dirty="0" smtClean="0"/>
              <a:t>Don’t include more than you need to (there should be other policies that cover Access and Metadata)</a:t>
            </a:r>
          </a:p>
          <a:p>
            <a:endParaRPr lang="is-IS" dirty="0"/>
          </a:p>
          <a:p>
            <a:endParaRPr lang="en-GB" dirty="0" smtClean="0"/>
          </a:p>
          <a:p>
            <a:pPr marL="0" indent="0">
              <a:buNone/>
            </a:pPr>
            <a:endParaRPr lang="en-GB" dirty="0"/>
          </a:p>
        </p:txBody>
      </p:sp>
    </p:spTree>
    <p:extLst>
      <p:ext uri="{BB962C8B-B14F-4D97-AF65-F5344CB8AC3E}">
        <p14:creationId xmlns:p14="http://schemas.microsoft.com/office/powerpoint/2010/main" val="241325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Standards</a:t>
            </a:r>
            <a:endParaRPr lang="en-GB" dirty="0"/>
          </a:p>
        </p:txBody>
      </p:sp>
      <p:sp>
        <p:nvSpPr>
          <p:cNvPr id="3" name="Content Placeholder 2"/>
          <p:cNvSpPr>
            <a:spLocks noGrp="1"/>
          </p:cNvSpPr>
          <p:nvPr>
            <p:ph idx="1"/>
          </p:nvPr>
        </p:nvSpPr>
        <p:spPr/>
        <p:txBody>
          <a:bodyPr>
            <a:normAutofit/>
          </a:bodyPr>
          <a:lstStyle/>
          <a:p>
            <a:r>
              <a:rPr lang="en-GB" dirty="0" smtClean="0"/>
              <a:t>What do you/can you comply with?</a:t>
            </a:r>
          </a:p>
          <a:p>
            <a:r>
              <a:rPr lang="en-GB" dirty="0" smtClean="0"/>
              <a:t>What do you aspire to comply with?</a:t>
            </a:r>
          </a:p>
          <a:p>
            <a:endParaRPr lang="en-GB" dirty="0"/>
          </a:p>
          <a:p>
            <a:r>
              <a:rPr lang="en-GB" dirty="0" smtClean="0"/>
              <a:t>International/national </a:t>
            </a:r>
            <a:r>
              <a:rPr lang="en-GB" dirty="0"/>
              <a:t>standards </a:t>
            </a:r>
            <a:endParaRPr lang="en-GB" dirty="0" smtClean="0"/>
          </a:p>
          <a:p>
            <a:pPr lvl="1"/>
            <a:endParaRPr lang="en-GB" dirty="0" smtClean="0"/>
          </a:p>
          <a:p>
            <a:r>
              <a:rPr lang="en-GB" dirty="0"/>
              <a:t>Operational </a:t>
            </a:r>
            <a:r>
              <a:rPr lang="en-GB" dirty="0" smtClean="0"/>
              <a:t>standards</a:t>
            </a:r>
          </a:p>
          <a:p>
            <a:r>
              <a:rPr lang="en-GB" dirty="0" smtClean="0"/>
              <a:t>Technical standards</a:t>
            </a:r>
            <a:endParaRPr lang="is-IS" dirty="0"/>
          </a:p>
        </p:txBody>
      </p:sp>
    </p:spTree>
    <p:extLst>
      <p:ext uri="{BB962C8B-B14F-4D97-AF65-F5344CB8AC3E}">
        <p14:creationId xmlns:p14="http://schemas.microsoft.com/office/powerpoint/2010/main" val="931239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Related legislation, policy &amp; strategy etc.</a:t>
            </a:r>
            <a:endParaRPr lang="en-GB" dirty="0"/>
          </a:p>
        </p:txBody>
      </p:sp>
      <p:sp>
        <p:nvSpPr>
          <p:cNvPr id="3" name="Content Placeholder 2"/>
          <p:cNvSpPr>
            <a:spLocks noGrp="1"/>
          </p:cNvSpPr>
          <p:nvPr>
            <p:ph idx="1"/>
          </p:nvPr>
        </p:nvSpPr>
        <p:spPr/>
        <p:txBody>
          <a:bodyPr>
            <a:normAutofit/>
          </a:bodyPr>
          <a:lstStyle/>
          <a:p>
            <a:r>
              <a:rPr lang="en-GB" dirty="0" smtClean="0"/>
              <a:t>Legislation</a:t>
            </a:r>
          </a:p>
          <a:p>
            <a:endParaRPr lang="en-GB" dirty="0"/>
          </a:p>
          <a:p>
            <a:r>
              <a:rPr lang="en-GB" dirty="0" smtClean="0"/>
              <a:t>Policy frameworks &amp; policies, strategy (&amp; guidelines)</a:t>
            </a:r>
          </a:p>
          <a:p>
            <a:r>
              <a:rPr lang="en-GB" dirty="0" smtClean="0"/>
              <a:t>Charters, codes of conduct/ethics etc.</a:t>
            </a:r>
          </a:p>
          <a:p>
            <a:endParaRPr lang="en-GB" dirty="0" smtClean="0"/>
          </a:p>
          <a:p>
            <a:r>
              <a:rPr lang="en-GB" dirty="0" smtClean="0"/>
              <a:t>Organisational as well as international/national</a:t>
            </a:r>
          </a:p>
          <a:p>
            <a:endParaRPr lang="en-GB" dirty="0" smtClean="0"/>
          </a:p>
          <a:p>
            <a:pPr marL="0" indent="0">
              <a:buNone/>
            </a:pPr>
            <a:endParaRPr lang="en-GB" dirty="0"/>
          </a:p>
        </p:txBody>
      </p:sp>
    </p:spTree>
    <p:extLst>
      <p:ext uri="{BB962C8B-B14F-4D97-AF65-F5344CB8AC3E}">
        <p14:creationId xmlns:p14="http://schemas.microsoft.com/office/powerpoint/2010/main" val="18750885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Roles and responsibilities</a:t>
            </a:r>
            <a:endParaRPr lang="en-GB" dirty="0"/>
          </a:p>
        </p:txBody>
      </p:sp>
      <p:sp>
        <p:nvSpPr>
          <p:cNvPr id="3" name="Content Placeholder 2"/>
          <p:cNvSpPr>
            <a:spLocks noGrp="1"/>
          </p:cNvSpPr>
          <p:nvPr>
            <p:ph idx="1"/>
          </p:nvPr>
        </p:nvSpPr>
        <p:spPr/>
        <p:txBody>
          <a:bodyPr>
            <a:normAutofit/>
          </a:bodyPr>
          <a:lstStyle/>
          <a:p>
            <a:r>
              <a:rPr lang="en-GB" dirty="0" smtClean="0"/>
              <a:t>Spell this out</a:t>
            </a:r>
          </a:p>
          <a:p>
            <a:r>
              <a:rPr lang="en-GB" dirty="0" smtClean="0"/>
              <a:t>Important for new policies</a:t>
            </a:r>
          </a:p>
          <a:p>
            <a:endParaRPr lang="en-GB" dirty="0" smtClean="0"/>
          </a:p>
          <a:p>
            <a:r>
              <a:rPr lang="en-GB" dirty="0" smtClean="0"/>
              <a:t>Guides ownership of different aspects of implementing the policy on an operational level</a:t>
            </a:r>
          </a:p>
          <a:p>
            <a:endParaRPr lang="en-GB" dirty="0" smtClean="0"/>
          </a:p>
          <a:p>
            <a:r>
              <a:rPr lang="en-GB" dirty="0" smtClean="0"/>
              <a:t>Can be used to measure the effectiveness of the policy going forward</a:t>
            </a:r>
          </a:p>
          <a:p>
            <a:endParaRPr lang="en-GB" dirty="0" smtClean="0"/>
          </a:p>
          <a:p>
            <a:pPr marL="0" indent="0">
              <a:buNone/>
            </a:pPr>
            <a:endParaRPr lang="en-GB" dirty="0"/>
          </a:p>
        </p:txBody>
      </p:sp>
    </p:spTree>
    <p:extLst>
      <p:ext uri="{BB962C8B-B14F-4D97-AF65-F5344CB8AC3E}">
        <p14:creationId xmlns:p14="http://schemas.microsoft.com/office/powerpoint/2010/main" val="3000900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Administrative sections</a:t>
            </a:r>
            <a:endParaRPr lang="en-GB" dirty="0"/>
          </a:p>
        </p:txBody>
      </p:sp>
      <p:sp>
        <p:nvSpPr>
          <p:cNvPr id="4" name="Content Placeholder 2"/>
          <p:cNvSpPr txBox="1">
            <a:spLocks/>
          </p:cNvSpPr>
          <p:nvPr/>
        </p:nvSpPr>
        <p:spPr>
          <a:xfrm>
            <a:off x="328860" y="1658900"/>
            <a:ext cx="5752963" cy="46110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Definitions / Appendix</a:t>
            </a:r>
          </a:p>
          <a:p>
            <a:endParaRPr lang="en-US" dirty="0"/>
          </a:p>
          <a:p>
            <a:r>
              <a:rPr lang="en-GB" dirty="0" smtClean="0"/>
              <a:t>Implementation framework</a:t>
            </a:r>
            <a:endParaRPr lang="en-US" i="1" dirty="0"/>
          </a:p>
          <a:p>
            <a:endParaRPr lang="en-US" dirty="0"/>
          </a:p>
          <a:p>
            <a:r>
              <a:rPr lang="en-GB" dirty="0" smtClean="0"/>
              <a:t>Approval info</a:t>
            </a:r>
            <a:endParaRPr lang="en-US" dirty="0" smtClean="0"/>
          </a:p>
          <a:p>
            <a:endParaRPr lang="en-US" dirty="0"/>
          </a:p>
          <a:p>
            <a:r>
              <a:rPr lang="en-GB" dirty="0" smtClean="0"/>
              <a:t>Policy implementation</a:t>
            </a:r>
          </a:p>
          <a:p>
            <a:endParaRPr lang="en-GB" dirty="0" smtClean="0"/>
          </a:p>
          <a:p>
            <a:r>
              <a:rPr lang="en-GB" dirty="0" smtClean="0"/>
              <a:t>Policy history</a:t>
            </a:r>
            <a:endParaRPr lang="en-US" dirty="0"/>
          </a:p>
          <a:p>
            <a:pPr marL="0" indent="0">
              <a:buFont typeface="Arial" panose="020B0604020202020204" pitchFamily="34" charset="0"/>
              <a:buNone/>
            </a:pPr>
            <a:endParaRPr lang="en-GB" dirty="0"/>
          </a:p>
        </p:txBody>
      </p:sp>
      <p:sp>
        <p:nvSpPr>
          <p:cNvPr id="8" name="Content Placeholder 2"/>
          <p:cNvSpPr txBox="1">
            <a:spLocks/>
          </p:cNvSpPr>
          <p:nvPr/>
        </p:nvSpPr>
        <p:spPr>
          <a:xfrm>
            <a:off x="6541818" y="1690688"/>
            <a:ext cx="5321322" cy="461103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“Prepared by”</a:t>
            </a:r>
          </a:p>
          <a:p>
            <a:endParaRPr lang="en-GB" dirty="0" smtClean="0"/>
          </a:p>
          <a:p>
            <a:r>
              <a:rPr lang="en-GB" dirty="0" smtClean="0"/>
              <a:t>Document history and version control (full list)</a:t>
            </a:r>
            <a:endParaRPr lang="en-US" dirty="0"/>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15049223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best practice – continued </a:t>
            </a:r>
            <a:endParaRPr lang="en-GB" dirty="0"/>
          </a:p>
        </p:txBody>
      </p:sp>
      <p:sp>
        <p:nvSpPr>
          <p:cNvPr id="3" name="Content Placeholder 2"/>
          <p:cNvSpPr>
            <a:spLocks noGrp="1"/>
          </p:cNvSpPr>
          <p:nvPr>
            <p:ph idx="1"/>
          </p:nvPr>
        </p:nvSpPr>
        <p:spPr/>
        <p:txBody>
          <a:bodyPr/>
          <a:lstStyle/>
          <a:p>
            <a:r>
              <a:rPr lang="en-GB" dirty="0" smtClean="0"/>
              <a:t>Organisation wide templates </a:t>
            </a:r>
          </a:p>
          <a:p>
            <a:pPr marL="0" indent="0">
              <a:buNone/>
            </a:pPr>
            <a:endParaRPr lang="en-GB" dirty="0" smtClean="0"/>
          </a:p>
          <a:p>
            <a:r>
              <a:rPr lang="en-GB" dirty="0" smtClean="0"/>
              <a:t>Tracking changes in policies over time </a:t>
            </a:r>
          </a:p>
          <a:p>
            <a:endParaRPr lang="en-GB" dirty="0"/>
          </a:p>
          <a:p>
            <a:r>
              <a:rPr lang="en-GB" dirty="0" smtClean="0"/>
              <a:t>Our template (didn’t reinvent the wheel)</a:t>
            </a:r>
          </a:p>
          <a:p>
            <a:endParaRPr lang="en-GB" dirty="0" smtClean="0"/>
          </a:p>
          <a:p>
            <a:pPr marL="0" indent="0">
              <a:buNone/>
            </a:pPr>
            <a:endParaRPr lang="en-GB" dirty="0"/>
          </a:p>
        </p:txBody>
      </p:sp>
    </p:spTree>
    <p:extLst>
      <p:ext uri="{BB962C8B-B14F-4D97-AF65-F5344CB8AC3E}">
        <p14:creationId xmlns:p14="http://schemas.microsoft.com/office/powerpoint/2010/main" val="384216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frameworks </a:t>
            </a:r>
            <a:endParaRPr lang="en-GB" dirty="0"/>
          </a:p>
        </p:txBody>
      </p:sp>
      <p:sp>
        <p:nvSpPr>
          <p:cNvPr id="3" name="Content Placeholder 2"/>
          <p:cNvSpPr>
            <a:spLocks noGrp="1"/>
          </p:cNvSpPr>
          <p:nvPr>
            <p:ph idx="1"/>
          </p:nvPr>
        </p:nvSpPr>
        <p:spPr>
          <a:xfrm>
            <a:off x="838200" y="1825624"/>
            <a:ext cx="10515600" cy="4826187"/>
          </a:xfrm>
        </p:spPr>
        <p:txBody>
          <a:bodyPr>
            <a:normAutofit/>
          </a:bodyPr>
          <a:lstStyle/>
          <a:p>
            <a:r>
              <a:rPr lang="en-GB" dirty="0" smtClean="0"/>
              <a:t>Templates </a:t>
            </a:r>
          </a:p>
          <a:p>
            <a:r>
              <a:rPr lang="en-GB" dirty="0" smtClean="0"/>
              <a:t>Sections covered: </a:t>
            </a:r>
          </a:p>
          <a:p>
            <a:pPr lvl="2"/>
            <a:r>
              <a:rPr lang="en-GB" sz="2600" dirty="0" smtClean="0"/>
              <a:t>Versioning and revision history</a:t>
            </a:r>
          </a:p>
          <a:p>
            <a:pPr lvl="2"/>
            <a:r>
              <a:rPr lang="en-GB" sz="2600" dirty="0"/>
              <a:t>Policy </a:t>
            </a:r>
            <a:r>
              <a:rPr lang="en-GB" sz="2600" dirty="0" smtClean="0"/>
              <a:t>ownership/contact</a:t>
            </a:r>
          </a:p>
          <a:p>
            <a:pPr lvl="2"/>
            <a:r>
              <a:rPr lang="en-GB" sz="2600" dirty="0" smtClean="0"/>
              <a:t>Review dates</a:t>
            </a:r>
            <a:endParaRPr lang="en-GB" sz="2600" dirty="0"/>
          </a:p>
          <a:p>
            <a:pPr lvl="2"/>
            <a:r>
              <a:rPr lang="en-GB" sz="2600" dirty="0" smtClean="0"/>
              <a:t>Relationship to other policies</a:t>
            </a:r>
          </a:p>
          <a:p>
            <a:pPr lvl="2"/>
            <a:r>
              <a:rPr lang="en-GB" sz="2600" dirty="0" smtClean="0"/>
              <a:t>Target audience</a:t>
            </a:r>
          </a:p>
          <a:p>
            <a:pPr lvl="2"/>
            <a:r>
              <a:rPr lang="en-GB" sz="2600" dirty="0" smtClean="0"/>
              <a:t>Mandate and task </a:t>
            </a:r>
          </a:p>
          <a:p>
            <a:pPr lvl="2"/>
            <a:r>
              <a:rPr lang="en-GB" sz="2600" dirty="0" smtClean="0"/>
              <a:t>Scope (material covered)</a:t>
            </a:r>
          </a:p>
          <a:p>
            <a:pPr lvl="2"/>
            <a:r>
              <a:rPr lang="en-GB" sz="2600" b="1" i="1" dirty="0" smtClean="0"/>
              <a:t>Principles for doing digital preservation </a:t>
            </a:r>
          </a:p>
          <a:p>
            <a:pPr lvl="2"/>
            <a:r>
              <a:rPr lang="en-GB" sz="2600" dirty="0" smtClean="0"/>
              <a:t>Roles and responsibilities </a:t>
            </a:r>
          </a:p>
          <a:p>
            <a:pPr marL="914400" lvl="2" indent="0">
              <a:buNone/>
            </a:pPr>
            <a:endParaRPr lang="en-GB" dirty="0" smtClean="0"/>
          </a:p>
          <a:p>
            <a:pPr lvl="2"/>
            <a:endParaRPr lang="en-GB" dirty="0" smtClean="0"/>
          </a:p>
          <a:p>
            <a:pPr lvl="2"/>
            <a:endParaRPr lang="en-GB" dirty="0" smtClean="0"/>
          </a:p>
          <a:p>
            <a:endParaRPr lang="en-GB" dirty="0"/>
          </a:p>
        </p:txBody>
      </p:sp>
    </p:spTree>
    <p:extLst>
      <p:ext uri="{BB962C8B-B14F-4D97-AF65-F5344CB8AC3E}">
        <p14:creationId xmlns:p14="http://schemas.microsoft.com/office/powerpoint/2010/main" val="660748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Policy frameworks </a:t>
            </a:r>
            <a:endParaRPr lang="en-GB" dirty="0"/>
          </a:p>
        </p:txBody>
      </p:sp>
      <p:sp>
        <p:nvSpPr>
          <p:cNvPr id="3" name="Content Placeholder 2"/>
          <p:cNvSpPr>
            <a:spLocks noGrp="1"/>
          </p:cNvSpPr>
          <p:nvPr>
            <p:ph idx="1"/>
          </p:nvPr>
        </p:nvSpPr>
        <p:spPr/>
        <p:txBody>
          <a:bodyPr/>
          <a:lstStyle/>
          <a:p>
            <a:pPr marL="0" indent="0">
              <a:buNone/>
            </a:pPr>
            <a:r>
              <a:rPr lang="en-GB" dirty="0" smtClean="0"/>
              <a:t>Benefits of using templates: </a:t>
            </a:r>
          </a:p>
          <a:p>
            <a:pPr lvl="1"/>
            <a:r>
              <a:rPr lang="en-GB" sz="2800" i="1" dirty="0" smtClean="0"/>
              <a:t>Not starting from scratch</a:t>
            </a:r>
          </a:p>
          <a:p>
            <a:pPr lvl="1"/>
            <a:r>
              <a:rPr lang="en-GB" sz="2800" i="1" dirty="0" smtClean="0"/>
              <a:t>Create a uniform “policy language” across an organisation </a:t>
            </a:r>
          </a:p>
          <a:p>
            <a:pPr lvl="1"/>
            <a:r>
              <a:rPr lang="en-GB" sz="2800" i="1" dirty="0" smtClean="0"/>
              <a:t>Easier for staff to assess the relevance of the policy </a:t>
            </a:r>
          </a:p>
          <a:p>
            <a:pPr lvl="1"/>
            <a:r>
              <a:rPr lang="en-GB" sz="2800" i="1" dirty="0" smtClean="0"/>
              <a:t>Versioning and document history </a:t>
            </a:r>
          </a:p>
          <a:p>
            <a:pPr lvl="1"/>
            <a:r>
              <a:rPr lang="en-GB" sz="2800" i="1" dirty="0" smtClean="0"/>
              <a:t>Enforce responsibilities and ownership of policies </a:t>
            </a:r>
          </a:p>
          <a:p>
            <a:pPr marL="1828800" lvl="4" indent="0">
              <a:buNone/>
            </a:pPr>
            <a:endParaRPr lang="en-GB" dirty="0" smtClean="0"/>
          </a:p>
          <a:p>
            <a:pPr lvl="4"/>
            <a:endParaRPr lang="en-GB" dirty="0"/>
          </a:p>
        </p:txBody>
      </p:sp>
    </p:spTree>
    <p:extLst>
      <p:ext uri="{BB962C8B-B14F-4D97-AF65-F5344CB8AC3E}">
        <p14:creationId xmlns:p14="http://schemas.microsoft.com/office/powerpoint/2010/main" val="2886575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0286" y="0"/>
            <a:ext cx="4777483" cy="6858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8696" y="0"/>
            <a:ext cx="4777740" cy="6858000"/>
          </a:xfrm>
          <a:prstGeom prst="rect">
            <a:avLst/>
          </a:prstGeom>
        </p:spPr>
      </p:pic>
    </p:spTree>
    <p:extLst>
      <p:ext uri="{BB962C8B-B14F-4D97-AF65-F5344CB8AC3E}">
        <p14:creationId xmlns:p14="http://schemas.microsoft.com/office/powerpoint/2010/main" val="38692818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Document identification</a:t>
            </a:r>
            <a:endParaRPr lang="en-GB" dirty="0"/>
          </a:p>
        </p:txBody>
      </p:sp>
      <p:sp>
        <p:nvSpPr>
          <p:cNvPr id="4" name="Content Placeholder 2"/>
          <p:cNvSpPr txBox="1">
            <a:spLocks/>
          </p:cNvSpPr>
          <p:nvPr/>
        </p:nvSpPr>
        <p:spPr>
          <a:xfrm>
            <a:off x="328860" y="1658900"/>
            <a:ext cx="5752963" cy="461103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Organisation name </a:t>
            </a:r>
          </a:p>
          <a:p>
            <a:r>
              <a:rPr lang="en-GB" dirty="0"/>
              <a:t>Title </a:t>
            </a:r>
            <a:r>
              <a:rPr lang="en-GB" dirty="0" smtClean="0"/>
              <a:t>of policy</a:t>
            </a:r>
            <a:endParaRPr lang="en-US" dirty="0"/>
          </a:p>
          <a:p>
            <a:endParaRPr lang="en-US" dirty="0"/>
          </a:p>
          <a:p>
            <a:r>
              <a:rPr lang="en-GB" dirty="0" smtClean="0"/>
              <a:t>Document Number</a:t>
            </a:r>
            <a:r>
              <a:rPr lang="en-US" dirty="0" smtClean="0"/>
              <a:t>/</a:t>
            </a:r>
            <a:r>
              <a:rPr lang="en-GB" dirty="0" smtClean="0"/>
              <a:t>Records </a:t>
            </a:r>
            <a:r>
              <a:rPr lang="en-GB" dirty="0"/>
              <a:t>Management File </a:t>
            </a:r>
            <a:r>
              <a:rPr lang="en-GB" dirty="0" smtClean="0"/>
              <a:t>Number</a:t>
            </a:r>
            <a:endParaRPr lang="en-US" dirty="0"/>
          </a:p>
          <a:p>
            <a:r>
              <a:rPr lang="en-GB" dirty="0" smtClean="0"/>
              <a:t>Filename </a:t>
            </a:r>
            <a:endParaRPr lang="en-US" dirty="0"/>
          </a:p>
          <a:p>
            <a:r>
              <a:rPr lang="en-GB" dirty="0" smtClean="0"/>
              <a:t>Location </a:t>
            </a:r>
            <a:r>
              <a:rPr lang="en-GB" i="1" dirty="0"/>
              <a:t>[DOI/URI]</a:t>
            </a:r>
            <a:endParaRPr lang="en-US" i="1" dirty="0"/>
          </a:p>
          <a:p>
            <a:endParaRPr lang="en-US" dirty="0"/>
          </a:p>
          <a:p>
            <a:r>
              <a:rPr lang="en-GB" dirty="0" smtClean="0"/>
              <a:t>Version details</a:t>
            </a:r>
            <a:endParaRPr lang="en-US" dirty="0"/>
          </a:p>
          <a:p>
            <a:r>
              <a:rPr lang="en-GB" dirty="0" smtClean="0"/>
              <a:t>Details of last amendment</a:t>
            </a:r>
            <a:endParaRPr lang="en-US" dirty="0"/>
          </a:p>
          <a:p>
            <a:pPr marL="0" indent="0">
              <a:buFont typeface="Arial" panose="020B0604020202020204" pitchFamily="34" charset="0"/>
              <a:buNone/>
            </a:pPr>
            <a:endParaRPr lang="en-GB" dirty="0"/>
          </a:p>
        </p:txBody>
      </p:sp>
      <p:sp>
        <p:nvSpPr>
          <p:cNvPr id="8" name="Content Placeholder 2"/>
          <p:cNvSpPr txBox="1">
            <a:spLocks/>
          </p:cNvSpPr>
          <p:nvPr/>
        </p:nvSpPr>
        <p:spPr>
          <a:xfrm>
            <a:off x="6541818" y="1690688"/>
            <a:ext cx="5321322" cy="461103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Policy Owner and/or Sponsor</a:t>
            </a:r>
            <a:r>
              <a:rPr lang="en-GB" dirty="0"/>
              <a:t> </a:t>
            </a:r>
            <a:r>
              <a:rPr lang="en-GB" i="1" dirty="0"/>
              <a:t>(role title</a:t>
            </a:r>
            <a:r>
              <a:rPr lang="en-GB" i="1" dirty="0" smtClean="0"/>
              <a:t>)</a:t>
            </a:r>
          </a:p>
          <a:p>
            <a:r>
              <a:rPr lang="en-GB" dirty="0" smtClean="0"/>
              <a:t>Policy Contact </a:t>
            </a:r>
            <a:r>
              <a:rPr lang="en-GB" i="1" dirty="0" smtClean="0"/>
              <a:t>(role title)</a:t>
            </a:r>
          </a:p>
          <a:p>
            <a:r>
              <a:rPr lang="en-GB" dirty="0" smtClean="0"/>
              <a:t>Who wrote (prepared) the policy </a:t>
            </a:r>
            <a:r>
              <a:rPr lang="en-GB" i="1" dirty="0" smtClean="0"/>
              <a:t>(</a:t>
            </a:r>
            <a:r>
              <a:rPr lang="en-GB" i="1" dirty="0"/>
              <a:t>role title</a:t>
            </a:r>
            <a:r>
              <a:rPr lang="en-GB" i="1" dirty="0" smtClean="0"/>
              <a:t>)</a:t>
            </a:r>
            <a:endParaRPr lang="en-US" i="1" dirty="0"/>
          </a:p>
          <a:p>
            <a:r>
              <a:rPr lang="en-GB" dirty="0" smtClean="0"/>
              <a:t>Approval </a:t>
            </a:r>
            <a:r>
              <a:rPr lang="en-GB" i="1" dirty="0" smtClean="0"/>
              <a:t>(governance group name)</a:t>
            </a:r>
          </a:p>
          <a:p>
            <a:endParaRPr lang="en-US" dirty="0"/>
          </a:p>
          <a:p>
            <a:r>
              <a:rPr lang="en-GB" dirty="0"/>
              <a:t>Date </a:t>
            </a:r>
            <a:r>
              <a:rPr lang="en-GB" dirty="0" smtClean="0"/>
              <a:t>policy approved</a:t>
            </a:r>
            <a:endParaRPr lang="en-GB" i="1" dirty="0"/>
          </a:p>
          <a:p>
            <a:r>
              <a:rPr lang="en-GB" dirty="0" smtClean="0"/>
              <a:t>Date of next review</a:t>
            </a:r>
            <a:endParaRPr lang="en-US" dirty="0"/>
          </a:p>
          <a:p>
            <a:r>
              <a:rPr lang="en-GB" dirty="0" smtClean="0"/>
              <a:t>Public/private (availability)</a:t>
            </a:r>
          </a:p>
          <a:p>
            <a:r>
              <a:rPr lang="en-GB" dirty="0" smtClean="0"/>
              <a:t>Licence details (CC or otherwise)</a:t>
            </a:r>
            <a:endParaRPr lang="en-US" dirty="0"/>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5228133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Document identification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684" y="1690688"/>
            <a:ext cx="10820116" cy="4009940"/>
          </a:xfrm>
          <a:prstGeom prst="rect">
            <a:avLst/>
          </a:prstGeom>
        </p:spPr>
      </p:pic>
    </p:spTree>
    <p:extLst>
      <p:ext uri="{BB962C8B-B14F-4D97-AF65-F5344CB8AC3E}">
        <p14:creationId xmlns:p14="http://schemas.microsoft.com/office/powerpoint/2010/main" val="774698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 &amp; target audience</a:t>
            </a:r>
            <a:endParaRPr lang="en-GB" dirty="0"/>
          </a:p>
        </p:txBody>
      </p:sp>
      <p:sp>
        <p:nvSpPr>
          <p:cNvPr id="3" name="Content Placeholder 2"/>
          <p:cNvSpPr>
            <a:spLocks noGrp="1"/>
          </p:cNvSpPr>
          <p:nvPr>
            <p:ph idx="1"/>
          </p:nvPr>
        </p:nvSpPr>
        <p:spPr/>
        <p:txBody>
          <a:bodyPr/>
          <a:lstStyle/>
          <a:p>
            <a:r>
              <a:rPr lang="en-GB" dirty="0" smtClean="0"/>
              <a:t>Exec Summary</a:t>
            </a:r>
          </a:p>
          <a:p>
            <a:r>
              <a:rPr lang="en-GB" dirty="0" smtClean="0"/>
              <a:t>Summary of the whole policy</a:t>
            </a:r>
          </a:p>
          <a:p>
            <a:endParaRPr lang="en-GB" dirty="0"/>
          </a:p>
          <a:p>
            <a:r>
              <a:rPr lang="en-GB" dirty="0" smtClean="0"/>
              <a:t>For long policies – include a Table of Contents </a:t>
            </a:r>
          </a:p>
          <a:p>
            <a:endParaRPr lang="en-GB" dirty="0" smtClean="0"/>
          </a:p>
          <a:p>
            <a:r>
              <a:rPr lang="en-GB" dirty="0" smtClean="0"/>
              <a:t>Statement on who the target audience is (“everyone” isn’t exactly useful, so try to define how the policy applies to the audiences)</a:t>
            </a:r>
          </a:p>
          <a:p>
            <a:endParaRPr lang="en-GB" dirty="0" smtClean="0"/>
          </a:p>
          <a:p>
            <a:endParaRPr lang="en-GB" dirty="0" smtClean="0"/>
          </a:p>
          <a:p>
            <a:pPr marL="0" indent="0">
              <a:buNone/>
            </a:pPr>
            <a:endParaRPr lang="en-GB" dirty="0"/>
          </a:p>
        </p:txBody>
      </p:sp>
    </p:spTree>
    <p:extLst>
      <p:ext uri="{BB962C8B-B14F-4D97-AF65-F5344CB8AC3E}">
        <p14:creationId xmlns:p14="http://schemas.microsoft.com/office/powerpoint/2010/main" val="1852368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Target audience</a:t>
            </a:r>
            <a:endParaRPr lang="en-GB" dirty="0"/>
          </a:p>
        </p:txBody>
      </p:sp>
      <p:sp>
        <p:nvSpPr>
          <p:cNvPr id="6" name="Content Placeholder 2"/>
          <p:cNvSpPr>
            <a:spLocks noGrp="1"/>
          </p:cNvSpPr>
          <p:nvPr>
            <p:ph idx="1"/>
          </p:nvPr>
        </p:nvSpPr>
        <p:spPr>
          <a:xfrm>
            <a:off x="838200" y="1825625"/>
            <a:ext cx="10515600" cy="4351338"/>
          </a:xfrm>
        </p:spPr>
        <p:txBody>
          <a:bodyPr/>
          <a:lstStyle/>
          <a:p>
            <a:pPr marL="0" indent="0">
              <a:buNone/>
            </a:pPr>
            <a:r>
              <a:rPr lang="en-GB" dirty="0"/>
              <a:t>This Policy applies to all CUL and University staff (including, but not limited to, permanent, fixed-term, part-time, casual etc.), contractors, consultants, volunteers, service providers and vendors that acquire, create, manage, preserve, store, make available and/or use any digital content from CUL’s collections, and other digital content CUL has responsibility for.</a:t>
            </a:r>
            <a:endParaRPr lang="en-US" dirty="0"/>
          </a:p>
          <a:p>
            <a:pPr marL="0" indent="0">
              <a:buNone/>
            </a:pPr>
            <a:r>
              <a:rPr lang="en-GB" dirty="0"/>
              <a:t> </a:t>
            </a:r>
            <a:endParaRPr lang="en-US" dirty="0"/>
          </a:p>
          <a:p>
            <a:pPr marL="0" indent="0">
              <a:buNone/>
            </a:pPr>
            <a:r>
              <a:rPr lang="en-GB" dirty="0"/>
              <a:t>The Policy is also relevant to funding bodies, philanthropic organisations, donors, researchers and all users engaged with CUL’s digital content.</a:t>
            </a:r>
            <a:endParaRPr lang="en-US" dirty="0"/>
          </a:p>
          <a:p>
            <a:pPr marL="0" indent="0">
              <a:buNone/>
            </a:pPr>
            <a:endParaRPr lang="en-GB" dirty="0"/>
          </a:p>
        </p:txBody>
      </p:sp>
    </p:spTree>
    <p:extLst>
      <p:ext uri="{BB962C8B-B14F-4D97-AF65-F5344CB8AC3E}">
        <p14:creationId xmlns:p14="http://schemas.microsoft.com/office/powerpoint/2010/main" val="2432908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840</Words>
  <Application>Microsoft Office PowerPoint</Application>
  <PresentationFormat>Widescreen</PresentationFormat>
  <Paragraphs>193</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Times New Roman</vt:lpstr>
      <vt:lpstr>Office Theme</vt:lpstr>
      <vt:lpstr>Part 2 Frameworks</vt:lpstr>
      <vt:lpstr>Policy best practice – continued </vt:lpstr>
      <vt:lpstr>Policy frameworks </vt:lpstr>
      <vt:lpstr>Policy frameworks </vt:lpstr>
      <vt:lpstr>PowerPoint Presentation</vt:lpstr>
      <vt:lpstr>Document identification</vt:lpstr>
      <vt:lpstr>Document identification</vt:lpstr>
      <vt:lpstr>Summary &amp; target audience</vt:lpstr>
      <vt:lpstr>Target audience</vt:lpstr>
      <vt:lpstr>Policy statement</vt:lpstr>
      <vt:lpstr>Policy statement intro</vt:lpstr>
      <vt:lpstr>Scope – in scope</vt:lpstr>
      <vt:lpstr>Policy principles</vt:lpstr>
      <vt:lpstr>Standards</vt:lpstr>
      <vt:lpstr>Related legislation, policy &amp; strategy etc.</vt:lpstr>
      <vt:lpstr>Roles and responsibilities</vt:lpstr>
      <vt:lpstr>Administrative sections</vt:lpstr>
    </vt:vector>
  </TitlesOfParts>
  <Company>University of Oxford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2 Frameworks</dc:title>
  <dc:creator>Edith Halvarsson</dc:creator>
  <cp:lastModifiedBy>Edith Halvarsson</cp:lastModifiedBy>
  <cp:revision>2</cp:revision>
  <dcterms:created xsi:type="dcterms:W3CDTF">2018-12-05T12:36:30Z</dcterms:created>
  <dcterms:modified xsi:type="dcterms:W3CDTF">2018-12-05T12:38:13Z</dcterms:modified>
</cp:coreProperties>
</file>